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66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2D6"/>
    <a:srgbClr val="00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9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t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Articles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Medical</c:v>
                </c:pt>
                <c:pt idx="1">
                  <c:v>Education</c:v>
                </c:pt>
                <c:pt idx="2">
                  <c:v>Ministry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2160</c:v>
                </c:pt>
                <c:pt idx="1">
                  <c:v>7716</c:v>
                </c:pt>
                <c:pt idx="2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Quality of</a:t>
            </a:r>
            <a:r>
              <a:rPr lang="en-US" baseline="0" dirty="0" smtClean="0"/>
              <a:t> EI Ministry Research Papers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Quality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Small Concerns</c:v>
                </c:pt>
                <c:pt idx="2">
                  <c:v>Significant Concerns</c:v>
                </c:pt>
                <c:pt idx="3">
                  <c:v>Major Flaws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4</c:v>
                </c:pt>
                <c:pt idx="3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3F976-F9FB-45F9-A8E7-EF89BBD03CB4}" type="datetimeFigureOut">
              <a:rPr lang="en-US"/>
              <a:t>8/27/2015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F02CA-A007-472C-9FFF-F2EC6A8F600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47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F02CA-A007-472C-9FFF-F2EC6A8F6000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256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F02CA-A007-472C-9FFF-F2EC6A8F6000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37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F02CA-A007-472C-9FFF-F2EC6A8F6000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6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F02CA-A007-472C-9FFF-F2EC6A8F6000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13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F02CA-A007-472C-9FFF-F2EC6A8F6000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57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F02CA-A007-472C-9FFF-F2EC6A8F6000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33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F02CA-A007-472C-9FFF-F2EC6A8F6000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40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F02CA-A007-472C-9FFF-F2EC6A8F6000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7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F02CA-A007-472C-9FFF-F2EC6A8F6000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73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F02CA-A007-472C-9FFF-F2EC6A8F6000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43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FDEDF-1BE3-F84C-A44A-BA5900A36D4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DCD2E-D742-5B4A-A07E-C641F186B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rvest-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" y="346370"/>
            <a:ext cx="858506" cy="8585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84243" y="346370"/>
            <a:ext cx="6170511" cy="599457"/>
          </a:xfrm>
        </p:spPr>
        <p:txBody>
          <a:bodyPr>
            <a:noAutofit/>
          </a:bodyPr>
          <a:lstStyle/>
          <a:p>
            <a:pPr eaLnBrk="1" hangingPunct="1"/>
            <a:endParaRPr lang="en-US" sz="360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373179" y="1015711"/>
            <a:ext cx="7178299" cy="0"/>
          </a:xfrm>
          <a:prstGeom prst="line">
            <a:avLst/>
          </a:prstGeom>
          <a:ln w="19050" cmpd="sng">
            <a:solidFill>
              <a:srgbClr val="00A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13503" y="1607905"/>
            <a:ext cx="6447809" cy="2662470"/>
          </a:xfrm>
        </p:spPr>
        <p:txBody>
          <a:bodyPr vert="horz" lIns="91440" tIns="45720" rIns="91440" bIns="45720" rtlCol="0" anchor="t"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en-US" dirty="0">
              <a:latin typeface="Arial" charset="0"/>
            </a:endParaRPr>
          </a:p>
          <a:p>
            <a:r>
              <a:rPr lang="en-US" sz="3600" dirty="0">
                <a:latin typeface="Arial" charset="0"/>
              </a:rPr>
              <a:t>Emotions and Ministry, </a:t>
            </a:r>
            <a:br>
              <a:rPr lang="en-US" sz="3600" dirty="0">
                <a:latin typeface="Arial" charset="0"/>
              </a:rPr>
            </a:br>
            <a:r>
              <a:rPr lang="en-US" sz="3600" dirty="0">
                <a:latin typeface="Arial" charset="0"/>
              </a:rPr>
              <a:t>in Search of Intelligence</a:t>
            </a:r>
          </a:p>
          <a:p>
            <a:endParaRPr lang="en-US" sz="2400" dirty="0">
              <a:latin typeface="Arial" charset="0"/>
            </a:endParaRPr>
          </a:p>
          <a:p>
            <a:r>
              <a:rPr lang="en-US" sz="2400">
                <a:latin typeface="Arial" charset="0"/>
              </a:rPr>
              <a:t>Nigel D. Pegram</a:t>
            </a:r>
            <a:endParaRPr lang="en-US" sz="3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34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rvest-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" y="346370"/>
            <a:ext cx="858506" cy="8585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84243" y="346370"/>
            <a:ext cx="6170511" cy="599457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Emotions and Ministry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73179" y="1015711"/>
            <a:ext cx="7178299" cy="0"/>
          </a:xfrm>
          <a:prstGeom prst="line">
            <a:avLst/>
          </a:prstGeom>
          <a:ln w="19050" cmpd="sng">
            <a:solidFill>
              <a:srgbClr val="00A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02888" y="1541753"/>
            <a:ext cx="7948590" cy="318233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946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rvest-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" y="346370"/>
            <a:ext cx="858506" cy="8585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84243" y="346370"/>
            <a:ext cx="6170511" cy="599457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Emotions and Ministry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73179" y="1015711"/>
            <a:ext cx="7178299" cy="0"/>
          </a:xfrm>
          <a:prstGeom prst="line">
            <a:avLst/>
          </a:prstGeom>
          <a:ln w="19050" cmpd="sng">
            <a:solidFill>
              <a:srgbClr val="00A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02888" y="1541753"/>
            <a:ext cx="7948590" cy="31823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Emotional Intelligence</a:t>
            </a:r>
            <a:endParaRPr lang="en-US" sz="2400" dirty="0">
              <a:solidFill>
                <a:srgbClr val="8EB4E3"/>
              </a:solidFill>
              <a:latin typeface="Arial"/>
            </a:endParaRP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First appeared in literature in 1980s, </a:t>
            </a:r>
            <a:endParaRPr lang="en-US" sz="2000" dirty="0">
              <a:solidFill>
                <a:schemeClr val="bg2">
                  <a:lumMod val="40000"/>
                  <a:lumOff val="60000"/>
                </a:schemeClr>
              </a:solidFill>
              <a:latin typeface="Arial"/>
            </a:endParaRP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Seminal work Salovey and Mayer (1990)</a:t>
            </a: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Seen to have benefit in a range of areas</a:t>
            </a:r>
          </a:p>
          <a:p>
            <a:pPr marL="1257300" lvl="2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Teamwork</a:t>
            </a:r>
            <a:endParaRPr lang="en-US" sz="2000" dirty="0">
              <a:solidFill>
                <a:schemeClr val="bg2">
                  <a:lumMod val="40000"/>
                  <a:lumOff val="60000"/>
                </a:schemeClr>
              </a:solidFill>
              <a:latin typeface="Arial"/>
            </a:endParaRPr>
          </a:p>
          <a:p>
            <a:pPr marL="1257300" lvl="2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Leadership</a:t>
            </a:r>
          </a:p>
          <a:p>
            <a:pPr marL="1257300" lvl="2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Personal effectiveness</a:t>
            </a:r>
          </a:p>
          <a:p>
            <a:pPr marL="1257300" lvl="2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Burnout prevention and treatment</a:t>
            </a:r>
          </a:p>
        </p:txBody>
      </p:sp>
    </p:spTree>
    <p:extLst>
      <p:ext uri="{BB962C8B-B14F-4D97-AF65-F5344CB8AC3E}">
        <p14:creationId xmlns:p14="http://schemas.microsoft.com/office/powerpoint/2010/main" val="136983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rvest-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" y="346370"/>
            <a:ext cx="858506" cy="8585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84243" y="346370"/>
            <a:ext cx="6170511" cy="599457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Emotions and Ministry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73179" y="1015711"/>
            <a:ext cx="7178299" cy="0"/>
          </a:xfrm>
          <a:prstGeom prst="line">
            <a:avLst/>
          </a:prstGeom>
          <a:ln w="19050" cmpd="sng">
            <a:solidFill>
              <a:srgbClr val="00A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02888" y="1541753"/>
            <a:ext cx="7948590" cy="31823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Emotional Intelligence </a:t>
            </a: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/>
            </a:r>
            <a:b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</a:b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research </a:t>
            </a: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in ministry</a:t>
            </a:r>
            <a:endParaRPr lang="en-US" dirty="0">
              <a:solidFill>
                <a:srgbClr val="8EB4E3"/>
              </a:solidFill>
              <a:latin typeface="Arial"/>
            </a:endParaRP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Limited in quantity</a:t>
            </a: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Lacking in </a:t>
            </a: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quality</a:t>
            </a: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Quantity: </a:t>
            </a: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Awareness</a:t>
            </a: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Perceived relevance</a:t>
            </a: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992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rvest-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" y="346370"/>
            <a:ext cx="858506" cy="8585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84243" y="346370"/>
            <a:ext cx="6170511" cy="599457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Emotions and Ministry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73179" y="1015711"/>
            <a:ext cx="7178299" cy="0"/>
          </a:xfrm>
          <a:prstGeom prst="line">
            <a:avLst/>
          </a:prstGeom>
          <a:ln w="19050" cmpd="sng">
            <a:solidFill>
              <a:srgbClr val="00A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37438324"/>
              </p:ext>
            </p:extLst>
          </p:nvPr>
        </p:nvGraphicFramePr>
        <p:xfrm>
          <a:off x="1666808" y="108559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1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rvest-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" y="346370"/>
            <a:ext cx="858506" cy="8585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84243" y="346370"/>
            <a:ext cx="6170511" cy="599457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Emotions and Ministry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73179" y="1015711"/>
            <a:ext cx="7178299" cy="0"/>
          </a:xfrm>
          <a:prstGeom prst="line">
            <a:avLst/>
          </a:prstGeom>
          <a:ln w="19050" cmpd="sng">
            <a:solidFill>
              <a:srgbClr val="00A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3932359071"/>
              </p:ext>
            </p:extLst>
          </p:nvPr>
        </p:nvGraphicFramePr>
        <p:xfrm>
          <a:off x="1524000" y="882650"/>
          <a:ext cx="6330754" cy="426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664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rvest-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" y="346370"/>
            <a:ext cx="858506" cy="8585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84243" y="346370"/>
            <a:ext cx="6170511" cy="599457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Emotions and Ministry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73179" y="1015711"/>
            <a:ext cx="7178299" cy="0"/>
          </a:xfrm>
          <a:prstGeom prst="line">
            <a:avLst/>
          </a:prstGeom>
          <a:ln w="19050" cmpd="sng">
            <a:solidFill>
              <a:srgbClr val="00A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02888" y="1541753"/>
            <a:ext cx="7948590" cy="31823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Quality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: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Arial"/>
            </a:endParaRP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Use of the literature</a:t>
            </a:r>
            <a:endParaRPr lang="en-US" sz="2400" dirty="0">
              <a:solidFill>
                <a:schemeClr val="bg2">
                  <a:lumMod val="40000"/>
                  <a:lumOff val="60000"/>
                </a:schemeClr>
              </a:solidFill>
              <a:latin typeface="Arial"/>
            </a:endParaRPr>
          </a:p>
          <a:p>
            <a:pPr marL="1257300" lvl="2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Models and measures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Arial"/>
            </a:endParaRP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Understanding of psychometric theory</a:t>
            </a:r>
          </a:p>
        </p:txBody>
      </p:sp>
    </p:spTree>
    <p:extLst>
      <p:ext uri="{BB962C8B-B14F-4D97-AF65-F5344CB8AC3E}">
        <p14:creationId xmlns:p14="http://schemas.microsoft.com/office/powerpoint/2010/main" val="38656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rvest-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" y="346370"/>
            <a:ext cx="858506" cy="8585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84243" y="346370"/>
            <a:ext cx="6170511" cy="599457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Emotions and Ministry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73179" y="1015711"/>
            <a:ext cx="7178299" cy="0"/>
          </a:xfrm>
          <a:prstGeom prst="line">
            <a:avLst/>
          </a:prstGeom>
          <a:ln w="19050" cmpd="sng">
            <a:solidFill>
              <a:srgbClr val="00A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02888" y="1541753"/>
            <a:ext cx="7948590" cy="31823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Quality: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Use 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of the </a:t>
            </a: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literature</a:t>
            </a: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Frequent use of secondary/popular literature</a:t>
            </a: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Narrow breadth of reading</a:t>
            </a:r>
          </a:p>
          <a:p>
            <a:pPr marL="1257300" lvl="2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Little awareness of areas of difference</a:t>
            </a:r>
          </a:p>
          <a:p>
            <a:pPr marL="1714500" lvl="3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Models</a:t>
            </a:r>
          </a:p>
          <a:p>
            <a:pPr marL="1714500" lvl="3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Measures</a:t>
            </a: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2">
                  <a:lumMod val="40000"/>
                  <a:lumOff val="6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296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rvest-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" y="346370"/>
            <a:ext cx="858506" cy="8585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84243" y="346370"/>
            <a:ext cx="6170511" cy="599457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Emotions and Ministry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73179" y="1015711"/>
            <a:ext cx="7178299" cy="0"/>
          </a:xfrm>
          <a:prstGeom prst="line">
            <a:avLst/>
          </a:prstGeom>
          <a:ln w="19050" cmpd="sng">
            <a:solidFill>
              <a:srgbClr val="00A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02888" y="1541753"/>
            <a:ext cx="7948590" cy="318233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Quality: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psychometric theory</a:t>
            </a: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Inherently multidisciplinary</a:t>
            </a:r>
          </a:p>
          <a:p>
            <a:pPr marL="1257300" lvl="2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Need to be aware of underlying theory/models</a:t>
            </a:r>
          </a:p>
          <a:p>
            <a:pPr marL="1714500" lvl="3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Ability/Personality/Mixed</a:t>
            </a:r>
          </a:p>
        </p:txBody>
      </p:sp>
    </p:spTree>
    <p:extLst>
      <p:ext uri="{BB962C8B-B14F-4D97-AF65-F5344CB8AC3E}">
        <p14:creationId xmlns:p14="http://schemas.microsoft.com/office/powerpoint/2010/main" val="190291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rvest-gre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3" y="346370"/>
            <a:ext cx="858506" cy="8585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84243" y="346370"/>
            <a:ext cx="6170511" cy="599457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Emotions and Ministry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73179" y="1015711"/>
            <a:ext cx="7178299" cy="0"/>
          </a:xfrm>
          <a:prstGeom prst="line">
            <a:avLst/>
          </a:prstGeom>
          <a:ln w="19050" cmpd="sng">
            <a:solidFill>
              <a:srgbClr val="00A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02888" y="1541753"/>
            <a:ext cx="7948590" cy="318233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Quality: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psychometric theory</a:t>
            </a: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Need to be aware of measurement → tool</a:t>
            </a: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Tool should be selected based on theory, not convenience</a:t>
            </a: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Conclusions should fit literature and model</a:t>
            </a: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</a:rPr>
              <a:t>Research question should determine model and method</a:t>
            </a:r>
          </a:p>
          <a:p>
            <a:pPr marL="800100" lvl="1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40000"/>
                  <a:lumOff val="6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548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263</TotalTime>
  <Words>169</Words>
  <Application>Microsoft Office PowerPoint</Application>
  <PresentationFormat>On-screen Show (16:9)</PresentationFormat>
  <Paragraphs>58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Black</vt:lpstr>
      <vt:lpstr>PowerPoint Presentation</vt:lpstr>
      <vt:lpstr>Emotions and Ministry</vt:lpstr>
      <vt:lpstr>Emotions and Ministry</vt:lpstr>
      <vt:lpstr>Emotions and Ministry</vt:lpstr>
      <vt:lpstr>Emotions and Ministry</vt:lpstr>
      <vt:lpstr>Emotions and Ministry</vt:lpstr>
      <vt:lpstr>Emotions and Ministry</vt:lpstr>
      <vt:lpstr>Emotions and Ministry</vt:lpstr>
      <vt:lpstr>Emotions and Ministry</vt:lpstr>
      <vt:lpstr>Emotions and Ministry</vt:lpstr>
    </vt:vector>
  </TitlesOfParts>
  <Company>Harvest Bible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Harvest Media</dc:creator>
  <cp:lastModifiedBy>Nigel Pegram</cp:lastModifiedBy>
  <cp:revision>20</cp:revision>
  <dcterms:created xsi:type="dcterms:W3CDTF">2014-01-08T21:50:28Z</dcterms:created>
  <dcterms:modified xsi:type="dcterms:W3CDTF">2015-08-26T19:49:18Z</dcterms:modified>
</cp:coreProperties>
</file>